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58" r:id="rId6"/>
    <p:sldId id="266" r:id="rId7"/>
    <p:sldId id="259" r:id="rId8"/>
    <p:sldId id="260" r:id="rId9"/>
    <p:sldId id="261" r:id="rId10"/>
    <p:sldId id="265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223B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11" autoAdjust="0"/>
    <p:restoredTop sz="94660"/>
  </p:normalViewPr>
  <p:slideViewPr>
    <p:cSldViewPr snapToGrid="0">
      <p:cViewPr>
        <p:scale>
          <a:sx n="125" d="100"/>
          <a:sy n="125" d="100"/>
        </p:scale>
        <p:origin x="1908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8A1AA-743B-45C5-829E-B2CF36F28E49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1C990-1880-4E32-B43C-366C44C7AF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426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6DFB1-EF2F-4CDF-819B-502EB39DA1F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394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7B32F-DC46-406F-8356-CB4AA11D4A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C281B7-12D3-45E4-9FCB-EF7AFE1793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23FF5-118D-452F-84FB-7829ED076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9A139-0A97-4196-B7EF-EF9E5E174B23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C8D63-A1FB-4635-99FD-DD4915F40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9B536-FB1D-470B-97B2-9C2434516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AFCFD-3EEF-4247-BA96-A1ED05A2E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22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359BD-B137-4B75-924E-74614CBE7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A631E9-D135-4E15-BBD4-2A47F3EE2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39D3C-46A1-48E2-A952-5CC4074C9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9A139-0A97-4196-B7EF-EF9E5E174B23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D0CCE-068B-4583-8EE8-B00489E9D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58DCB-DB51-4272-9771-C960C0422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AFCFD-3EEF-4247-BA96-A1ED05A2E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78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DEB4D1-C665-4632-BC11-52B6285770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6DE53E-6D38-41C0-891A-5CCA2E5666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6130A-3F32-4E07-83AF-94B72FCB7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9A139-0A97-4196-B7EF-EF9E5E174B23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BCC2E-54CD-4A00-B2F8-91A88E066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D82F1-7CB7-4521-81C9-3A280532A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AFCFD-3EEF-4247-BA96-A1ED05A2E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22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0DC00-A674-4F27-9328-A1C4C8D52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3C1F0-A1C6-49EB-8377-526BC3D71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49E96-BB9D-4169-8CA5-792A733FC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9A139-0A97-4196-B7EF-EF9E5E174B23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9210D-8896-4746-815F-A3BAEDCD8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55126-EBAE-4180-AD05-EA7701461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AFCFD-3EEF-4247-BA96-A1ED05A2E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17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B823E-B83D-4D7C-B2FE-9EA2D083B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109950-6DE6-4B23-88A7-26BD0EBA5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25226-E146-4719-B759-7C0A56DD2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9A139-0A97-4196-B7EF-EF9E5E174B23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05705-6732-4047-900F-DDF1A8D3E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FFA9F-DC45-4C10-9C54-37575DFDB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AFCFD-3EEF-4247-BA96-A1ED05A2E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12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8A50C-2BAA-4D13-9356-3BFB04F37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94A72-8B6C-41D9-B0DA-B8CFD60B2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FAC56C-041A-4100-AA80-3A586371C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AF989A-37CD-428F-B616-C4BBFAB75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9A139-0A97-4196-B7EF-EF9E5E174B23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1D1BA1-FA7A-43E0-B6D5-17B0C0EAD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E5E256-1F9C-4DC8-A4DF-39F6BC83F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AFCFD-3EEF-4247-BA96-A1ED05A2E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34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4A9CD-501E-4999-8E7B-09C1D6633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06B3F-4D64-4C3C-B52F-81859147C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58CF5C-40E5-4B7B-951C-3D266CFD4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3EBD8C-CA3C-4E39-A29F-E42B950A7A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6B53AD-8C02-44AF-8474-58696F5F56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143894-6AB6-44D5-93AB-7D349AD5B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9A139-0A97-4196-B7EF-EF9E5E174B23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1D85A8-EB18-4520-ADBF-9CB62C615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28862F-545F-41C4-B529-066E4E148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AFCFD-3EEF-4247-BA96-A1ED05A2E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60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8603F-8687-43C4-B0B6-990F4DB96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524BEF-07FD-42C5-90B6-98F1EAE4B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9A139-0A97-4196-B7EF-EF9E5E174B23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3EE6F8-40F3-40C7-928D-E927B1593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C255FB-E172-4009-8ED3-E6E03D307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AFCFD-3EEF-4247-BA96-A1ED05A2E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81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A7B635-D286-4409-9BE3-E90D4AED2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9A139-0A97-4196-B7EF-EF9E5E174B23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FA5AC4-D7EB-4D00-BEC4-F5675B1B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D1A8A-23B1-4110-92E7-7D88E19DB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AFCFD-3EEF-4247-BA96-A1ED05A2E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96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996D2-3DA6-4F2C-A596-E78AFA157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42FAD-5985-4280-92F5-BD648D994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1DA9DC-E13E-4722-BF3F-0AAB1E4A68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1BB593-8DE3-433F-AD7D-9CFA10A1C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9A139-0A97-4196-B7EF-EF9E5E174B23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7EA5DC-0DF0-42FC-8AA6-1AE087088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E72524-E5A3-470C-A547-67AF7A6D2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AFCFD-3EEF-4247-BA96-A1ED05A2E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48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9B6F8-F48C-4233-B64A-C4B5E478C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F9B84E-B0D5-46CA-A59D-A2FBDDBB6B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C88692-AB03-47D2-A942-F08768641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28862C-C565-440E-91C9-AD14E4DF8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9A139-0A97-4196-B7EF-EF9E5E174B23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A95F63-ACE8-4A96-872F-A56BC3F1A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46FEC7-ECA1-49F5-906C-1CC8D790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AFCFD-3EEF-4247-BA96-A1ED05A2E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74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FC544A-3D4E-4B14-B2FC-D875E3E7F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6F20A6-B786-4C36-8569-2C7C86AE9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944DA-9C34-4ADB-8E65-87293D5C4C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9A139-0A97-4196-B7EF-EF9E5E174B23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91B3A-C9A3-4834-9E65-1C3EBA2D07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86340-8E42-400D-9EF2-E53D7A993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AFCFD-3EEF-4247-BA96-A1ED05A2EF1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BFCA6F-177A-8011-67F8-EDC0B31D24B2}"/>
              </a:ext>
            </a:extLst>
          </p:cNvPr>
          <p:cNvSpPr/>
          <p:nvPr userDrawn="1"/>
        </p:nvSpPr>
        <p:spPr>
          <a:xfrm>
            <a:off x="0" y="6533541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i="1" dirty="0">
                <a:solidFill>
                  <a:srgbClr val="223B74"/>
                </a:solidFill>
              </a:rPr>
              <a:t>ukmagsoc.org   enquiries@ukmagsoc.org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7401FB-FD42-1A05-A7A8-74C92134D83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1" y="171165"/>
            <a:ext cx="5256076" cy="66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3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tif"/><Relationship Id="rId18" Type="http://schemas.openxmlformats.org/officeDocument/2006/relationships/image" Target="../media/image25.jpg"/><Relationship Id="rId26" Type="http://schemas.openxmlformats.org/officeDocument/2006/relationships/image" Target="../media/image33.jpg"/><Relationship Id="rId3" Type="http://schemas.openxmlformats.org/officeDocument/2006/relationships/image" Target="../media/image10.jpg"/><Relationship Id="rId21" Type="http://schemas.openxmlformats.org/officeDocument/2006/relationships/image" Target="../media/image28.png"/><Relationship Id="rId7" Type="http://schemas.openxmlformats.org/officeDocument/2006/relationships/image" Target="../media/image14.jpg"/><Relationship Id="rId12" Type="http://schemas.openxmlformats.org/officeDocument/2006/relationships/image" Target="../media/image19.jpg"/><Relationship Id="rId17" Type="http://schemas.openxmlformats.org/officeDocument/2006/relationships/image" Target="../media/image24.png"/><Relationship Id="rId25" Type="http://schemas.openxmlformats.org/officeDocument/2006/relationships/image" Target="../media/image32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3.jpg"/><Relationship Id="rId20" Type="http://schemas.openxmlformats.org/officeDocument/2006/relationships/image" Target="../media/image27.jpg"/><Relationship Id="rId29" Type="http://schemas.openxmlformats.org/officeDocument/2006/relationships/image" Target="../media/image3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11" Type="http://schemas.openxmlformats.org/officeDocument/2006/relationships/image" Target="../media/image18.png"/><Relationship Id="rId24" Type="http://schemas.openxmlformats.org/officeDocument/2006/relationships/image" Target="../media/image31.jpg"/><Relationship Id="rId5" Type="http://schemas.openxmlformats.org/officeDocument/2006/relationships/image" Target="../media/image12.jpg"/><Relationship Id="rId15" Type="http://schemas.openxmlformats.org/officeDocument/2006/relationships/image" Target="../media/image22.png"/><Relationship Id="rId23" Type="http://schemas.openxmlformats.org/officeDocument/2006/relationships/image" Target="../media/image30.jpg"/><Relationship Id="rId28" Type="http://schemas.openxmlformats.org/officeDocument/2006/relationships/image" Target="../media/image35.jpg"/><Relationship Id="rId10" Type="http://schemas.openxmlformats.org/officeDocument/2006/relationships/image" Target="../media/image17.jpg"/><Relationship Id="rId19" Type="http://schemas.openxmlformats.org/officeDocument/2006/relationships/image" Target="../media/image26.jpg"/><Relationship Id="rId31" Type="http://schemas.openxmlformats.org/officeDocument/2006/relationships/image" Target="../media/image38.png"/><Relationship Id="rId4" Type="http://schemas.openxmlformats.org/officeDocument/2006/relationships/image" Target="../media/image11.png"/><Relationship Id="rId9" Type="http://schemas.openxmlformats.org/officeDocument/2006/relationships/image" Target="../media/image16.jpg"/><Relationship Id="rId14" Type="http://schemas.openxmlformats.org/officeDocument/2006/relationships/image" Target="../media/image21.png"/><Relationship Id="rId22" Type="http://schemas.openxmlformats.org/officeDocument/2006/relationships/image" Target="../media/image29.jpg"/><Relationship Id="rId27" Type="http://schemas.openxmlformats.org/officeDocument/2006/relationships/image" Target="../media/image34.jpg"/><Relationship Id="rId30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BA9BED-1DCA-46F6-83D5-9BA2DB9AEDEE}"/>
              </a:ext>
            </a:extLst>
          </p:cNvPr>
          <p:cNvSpPr/>
          <p:nvPr/>
        </p:nvSpPr>
        <p:spPr>
          <a:xfrm>
            <a:off x="1055440" y="1131854"/>
            <a:ext cx="84822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b="1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leading international Learned Society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and academia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fields of magnetics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 knowledge transfer between industry, academia and government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initiate active collaboration amongst its members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services of benefit to its members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Industrialists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Retired professionals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research groups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Anyone interested in magnetics</a:t>
            </a:r>
          </a:p>
          <a:p>
            <a:endParaRPr lang="en-GB" dirty="0">
              <a:solidFill>
                <a:srgbClr val="223B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(There are no geographical restrictions on membership</a:t>
            </a:r>
            <a:r>
              <a:rPr lang="en-GB" dirty="0">
                <a:solidFill>
                  <a:srgbClr val="223B74"/>
                </a:solidFill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13B102-7715-45F1-8373-77CDABC9ECB6}"/>
              </a:ext>
            </a:extLst>
          </p:cNvPr>
          <p:cNvSpPr txBox="1"/>
          <p:nvPr/>
        </p:nvSpPr>
        <p:spPr>
          <a:xfrm>
            <a:off x="8832304" y="-171400"/>
            <a:ext cx="31357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6000" dirty="0">
                <a:solidFill>
                  <a:srgbClr val="223B74"/>
                </a:solidFill>
                <a:latin typeface="Haettenschweiler" panose="020B0706040902060204" pitchFamily="34" charset="0"/>
                <a:cs typeface="Calibri" panose="020F0502020204030204" pitchFamily="34" charset="0"/>
              </a:rPr>
              <a:t>Who We Are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8AEB61-F979-4F95-8A77-0BDC345C2A79}"/>
              </a:ext>
            </a:extLst>
          </p:cNvPr>
          <p:cNvGrpSpPr/>
          <p:nvPr/>
        </p:nvGrpSpPr>
        <p:grpSpPr>
          <a:xfrm>
            <a:off x="9951640" y="908720"/>
            <a:ext cx="1905000" cy="5710292"/>
            <a:chOff x="7752184" y="920024"/>
            <a:chExt cx="1905000" cy="571029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4EAD3E7-5102-4CAE-A147-30267B489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2184" y="920024"/>
              <a:ext cx="1893696" cy="189369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20881E6-2D23-40B2-A906-3FFBA3C1F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2184" y="4725316"/>
              <a:ext cx="1905000" cy="1905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3507F40-18E3-44DB-AC6B-81DBE8B67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2184" y="2816908"/>
              <a:ext cx="1905000" cy="1905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851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E30D1393-4934-49E6-AE8E-9995EAAA7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765" y="1125541"/>
            <a:ext cx="734417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 UK Based</a:t>
            </a:r>
          </a:p>
          <a:p>
            <a:pPr eaLnBrk="1" hangingPunct="1">
              <a:spcBef>
                <a:spcPct val="50000"/>
              </a:spcBef>
            </a:pPr>
            <a:r>
              <a:rPr lang="en-GB" sz="3200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 Global</a:t>
            </a:r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id="{6167ED0B-39BC-4D50-AA23-2EE7239B4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6808" y="692696"/>
            <a:ext cx="11821662" cy="725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D2F8F5-892B-4D46-BFFC-1B2656BCC0F0}"/>
              </a:ext>
            </a:extLst>
          </p:cNvPr>
          <p:cNvSpPr txBox="1"/>
          <p:nvPr/>
        </p:nvSpPr>
        <p:spPr>
          <a:xfrm>
            <a:off x="8832304" y="-171400"/>
            <a:ext cx="31357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6000" dirty="0">
                <a:solidFill>
                  <a:srgbClr val="223B74"/>
                </a:solidFill>
                <a:latin typeface="Haettenschweiler" panose="020B0706040902060204" pitchFamily="34" charset="0"/>
                <a:cs typeface="Calibri" panose="020F0502020204030204" pitchFamily="34" charset="0"/>
              </a:rPr>
              <a:t>Who We Are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5BA766-4165-4BE1-9AEA-5FD9250BE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2805775"/>
            <a:ext cx="1905000" cy="190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4E9C1B-6924-4571-A0C7-A664C49352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4683137"/>
            <a:ext cx="1905000" cy="190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517FE4-3C9A-4051-A198-62C98E8E79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90872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3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C6DFB4F-9885-476B-9BA7-8BF30E9610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248" y="4840428"/>
            <a:ext cx="1751466" cy="7181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98EF85-C56F-451B-8431-4ED39BC5B9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592" y="3214270"/>
            <a:ext cx="2026218" cy="7564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FDF384-2364-405A-8441-C1C9D40CFB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143" y="3834124"/>
            <a:ext cx="1896144" cy="7041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C19FF14-0D9F-4AC0-A5B8-DBE544C1BE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596" y="345659"/>
            <a:ext cx="1061994" cy="5526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BC9D6F-1CC4-40B6-AEFD-BB42F27BB6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7" y="6162337"/>
            <a:ext cx="3470668" cy="62123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7E18F04-0473-4D80-8F31-B16C34AC6B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387" y="1758433"/>
            <a:ext cx="2450920" cy="9803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E0080AA-E276-4018-8D6C-D1683AC934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432" y="1274577"/>
            <a:ext cx="1797599" cy="103642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587F822-D7DF-46D1-8CB2-3066C5B787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776" y="3021021"/>
            <a:ext cx="2337312" cy="58432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9DD4656-FDCC-4406-BE64-5FE7A0A222B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560" y="2706822"/>
            <a:ext cx="3316677" cy="49601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5CC37E8-FC80-4D78-9D7A-40E3D3AE9B1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7" y="4578741"/>
            <a:ext cx="2190526" cy="48465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885D47E-490E-46F7-8B99-633B245034D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616" y="143872"/>
            <a:ext cx="2205066" cy="904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39E1AC7-613B-4364-B319-3CA0C7B8DD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683" y="1134630"/>
            <a:ext cx="3351434" cy="61212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43C8AEB-6225-466B-A5FD-E80F2D49320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15" y="969207"/>
            <a:ext cx="1366561" cy="131473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0B58DA1-F1F2-4ADF-A93F-35A051D8C62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296" y="3869131"/>
            <a:ext cx="1535674" cy="150523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7C970D2-4E86-4C96-A40B-4F5FED410AB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000" y="5678430"/>
            <a:ext cx="1243298" cy="94205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8C83DEF-E9CF-41F4-8990-541C7A3EB52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686" y="3363109"/>
            <a:ext cx="2056705" cy="46131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E48A96C-C2B8-4B5B-B6D9-17CBA1536AB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259" y="5458280"/>
            <a:ext cx="2337311" cy="120040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ED3A71D-3954-4025-A1A8-03EF9B32D2D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754" y="4770894"/>
            <a:ext cx="1063719" cy="106547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80E0C7A-7192-41E9-B4BB-5583DB45CB6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61" y="5261710"/>
            <a:ext cx="2337311" cy="71297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5E4E8EF-232E-46D9-B2BD-74020A702FC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821" y="1123919"/>
            <a:ext cx="1916005" cy="63354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E49FD36-10CA-467F-8237-03E051352C9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296" y="4000465"/>
            <a:ext cx="1018741" cy="14416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28BB82F-B3E1-4661-9A5F-2FB64AC70E8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375" y="3865242"/>
            <a:ext cx="1828096" cy="89119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77A8BC4B-49B0-417D-8788-32CA1BA48CA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500" y="3928123"/>
            <a:ext cx="1407256" cy="124656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96F72C75-0577-4319-ABF1-72E4849CC23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7" y="2476132"/>
            <a:ext cx="2337310" cy="103855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6F08AA76-BBB8-40EB-9DA3-FEE20549BFD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467" y="2502288"/>
            <a:ext cx="2179215" cy="40906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C4FF7075-B756-4FD0-85CC-36BF4938547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93" y="1841006"/>
            <a:ext cx="2316011" cy="723753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7EC4AFF7-9943-4415-8DBB-FEC0817DA20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971" y="6175244"/>
            <a:ext cx="2644356" cy="608326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59EF668D-EBDA-4D92-9CF6-2544EE31E420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728" y="5677402"/>
            <a:ext cx="1828096" cy="1096858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D13D65CF-344A-48F1-9EE8-441FC486BBF5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68" y="3706871"/>
            <a:ext cx="1342834" cy="64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8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6715C2-503B-488E-A593-B6A81ACC70BE}"/>
              </a:ext>
            </a:extLst>
          </p:cNvPr>
          <p:cNvSpPr/>
          <p:nvPr/>
        </p:nvSpPr>
        <p:spPr>
          <a:xfrm>
            <a:off x="1055440" y="1557367"/>
            <a:ext cx="75608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Benefits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Networking opportunities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MagNews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Brokerage and Technical Enquiries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Publicising magnetics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Vacancy / Job Listing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Focussed advertising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DB2A93-CE7D-4181-BA13-18FAFDF40EDC}"/>
              </a:ext>
            </a:extLst>
          </p:cNvPr>
          <p:cNvSpPr/>
          <p:nvPr/>
        </p:nvSpPr>
        <p:spPr>
          <a:xfrm>
            <a:off x="1055440" y="4266962"/>
            <a:ext cx="68407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 Benefits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seminar rates for members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advertising rates for website and MagNews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recruitment advertising for website and MagNews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past seminar papers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Listing in Technical Directory of Members</a:t>
            </a:r>
            <a:r>
              <a:rPr lang="en-GB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Services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for students to attend conferences</a:t>
            </a:r>
            <a:endParaRPr lang="en-GB" dirty="0">
              <a:solidFill>
                <a:srgbClr val="223B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739C75-8036-459A-AE7D-A9618A6103C0}"/>
              </a:ext>
            </a:extLst>
          </p:cNvPr>
          <p:cNvSpPr txBox="1"/>
          <p:nvPr/>
        </p:nvSpPr>
        <p:spPr>
          <a:xfrm>
            <a:off x="8211943" y="-171400"/>
            <a:ext cx="37561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6000" dirty="0">
                <a:solidFill>
                  <a:srgbClr val="223B74"/>
                </a:solidFill>
                <a:latin typeface="Haettenschweiler" panose="020B0706040902060204" pitchFamily="34" charset="0"/>
                <a:cs typeface="Calibri" panose="020F0502020204030204" pitchFamily="34" charset="0"/>
              </a:rPr>
              <a:t>What We Offer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7F224D-BDAB-40B4-9135-A51BA749C0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440" y="2780928"/>
            <a:ext cx="1872208" cy="18722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E8F860-5D5A-4A29-956A-A5ED8EB70D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440" y="4653136"/>
            <a:ext cx="1872208" cy="1872208"/>
          </a:xfrm>
          <a:prstGeom prst="rect">
            <a:avLst/>
          </a:prstGeom>
        </p:spPr>
      </p:pic>
      <p:pic>
        <p:nvPicPr>
          <p:cNvPr id="9" name="Picture 8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BC9D6BC7-FF1B-4AA2-B6ED-3A7EBFA828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096" y="973693"/>
            <a:ext cx="1869552" cy="180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9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06D1BC-3297-4667-8A61-F68934940175}"/>
              </a:ext>
            </a:extLst>
          </p:cNvPr>
          <p:cNvSpPr/>
          <p:nvPr/>
        </p:nvSpPr>
        <p:spPr>
          <a:xfrm>
            <a:off x="623392" y="1412776"/>
            <a:ext cx="79928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3200" b="1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Undergrad and Postgrad students</a:t>
            </a:r>
          </a:p>
          <a:p>
            <a:pPr algn="ctr"/>
            <a:r>
              <a:rPr lang="en-GB" sz="3200" b="1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£300 to attend UK events</a:t>
            </a:r>
          </a:p>
          <a:p>
            <a:pPr algn="ctr"/>
            <a:r>
              <a:rPr lang="en-GB" sz="3200" b="1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£500 to attend international events</a:t>
            </a:r>
          </a:p>
          <a:p>
            <a:pPr algn="ctr"/>
            <a:endParaRPr lang="en-GB" sz="3200" b="1" dirty="0">
              <a:solidFill>
                <a:srgbClr val="223B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Bursaries to support students at member universities attending conferences and exhibitions worldwide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application process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not include UK Magnetics </a:t>
            </a:r>
            <a:r>
              <a:rPr lang="en-GB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Society events</a:t>
            </a:r>
            <a:endParaRPr lang="en-GB" dirty="0">
              <a:solidFill>
                <a:srgbClr val="223B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791365-3A92-4C87-9914-26DCB318E5F1}"/>
              </a:ext>
            </a:extLst>
          </p:cNvPr>
          <p:cNvSpPr txBox="1"/>
          <p:nvPr/>
        </p:nvSpPr>
        <p:spPr>
          <a:xfrm>
            <a:off x="7450516" y="-171400"/>
            <a:ext cx="45175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6000" dirty="0">
                <a:solidFill>
                  <a:srgbClr val="223B74"/>
                </a:solidFill>
                <a:latin typeface="Haettenschweiler" panose="020B0706040902060204" pitchFamily="34" charset="0"/>
                <a:cs typeface="Calibri" panose="020F0502020204030204" pitchFamily="34" charset="0"/>
              </a:rPr>
              <a:t>Student Bursaries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FE8A9D6-6DBF-489E-848E-28D248902C12}"/>
              </a:ext>
            </a:extLst>
          </p:cNvPr>
          <p:cNvGrpSpPr/>
          <p:nvPr/>
        </p:nvGrpSpPr>
        <p:grpSpPr>
          <a:xfrm>
            <a:off x="9951640" y="908720"/>
            <a:ext cx="1905000" cy="5663725"/>
            <a:chOff x="7066112" y="619244"/>
            <a:chExt cx="1905000" cy="56637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D468867-371D-4021-BF96-F6D1D6A64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6112" y="619244"/>
              <a:ext cx="1905000" cy="188507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CA49DB0-B252-46AC-A203-AF3640FE2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6112" y="2486025"/>
              <a:ext cx="1905000" cy="1905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EFF0C29-5231-4E34-987B-BB1FF1B6C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6112" y="4377969"/>
              <a:ext cx="1905000" cy="1905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769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64AA59-F9CA-46B1-A204-62E27F2BD8ED}"/>
              </a:ext>
            </a:extLst>
          </p:cNvPr>
          <p:cNvSpPr/>
          <p:nvPr/>
        </p:nvSpPr>
        <p:spPr>
          <a:xfrm>
            <a:off x="767408" y="1557367"/>
            <a:ext cx="7560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b="1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</a:t>
            </a:r>
            <a:r>
              <a:rPr lang="en-GB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your paper</a:t>
            </a:r>
            <a:endParaRPr lang="en-GB" b="1" dirty="0">
              <a:solidFill>
                <a:srgbClr val="223B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b="1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</a:t>
            </a:r>
            <a:r>
              <a:rPr lang="en-GB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conference, seminar or exhibition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  <a:r>
              <a:rPr lang="en-GB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collaborations for new projects across the whole of magnetics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Advertise</a:t>
            </a:r>
            <a:r>
              <a:rPr lang="en-GB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your products, group, company, or yourself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en-GB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conferences or exhibitions to attend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en-GB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vacancy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1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Publicise</a:t>
            </a:r>
            <a:r>
              <a:rPr lang="en-GB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your new product, results, idea, or site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1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</a:t>
            </a:r>
            <a:r>
              <a:rPr lang="en-GB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connections in industry and academia</a:t>
            </a:r>
            <a:endParaRPr lang="en-GB" dirty="0">
              <a:solidFill>
                <a:srgbClr val="223B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Catch</a:t>
            </a:r>
            <a:r>
              <a:rPr lang="en-GB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up on the latest news and gossip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1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</a:t>
            </a:r>
            <a:r>
              <a:rPr lang="en-GB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networks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1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</a:t>
            </a:r>
            <a:r>
              <a:rPr lang="en-GB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your </a:t>
            </a:r>
            <a:r>
              <a:rPr lang="en-GB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job or research position</a:t>
            </a:r>
            <a:endParaRPr lang="en-GB" dirty="0">
              <a:solidFill>
                <a:srgbClr val="223B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en-GB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technologies old and new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n-GB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about the latest theoretical and practical developments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D7FBB0-FF94-4237-8559-7A55AF4F1572}"/>
              </a:ext>
            </a:extLst>
          </p:cNvPr>
          <p:cNvSpPr txBox="1"/>
          <p:nvPr/>
        </p:nvSpPr>
        <p:spPr>
          <a:xfrm>
            <a:off x="9545641" y="-171400"/>
            <a:ext cx="24224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6000">
                <a:solidFill>
                  <a:srgbClr val="223B74"/>
                </a:solidFill>
                <a:latin typeface="Haettenschweiler" panose="020B0706040902060204" pitchFamily="34" charset="0"/>
                <a:cs typeface="Calibri" panose="020F0502020204030204" pitchFamily="34" charset="0"/>
              </a:rPr>
              <a:t>Use Us To</a:t>
            </a:r>
            <a:endParaRPr lang="en-GB" sz="6000" dirty="0">
              <a:solidFill>
                <a:srgbClr val="223B74"/>
              </a:solidFill>
              <a:latin typeface="Haettenschweiler" panose="020B070604090206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3CFF8B-2E92-4D24-81E2-C99C56870FE6}"/>
              </a:ext>
            </a:extLst>
          </p:cNvPr>
          <p:cNvGrpSpPr/>
          <p:nvPr/>
        </p:nvGrpSpPr>
        <p:grpSpPr>
          <a:xfrm>
            <a:off x="9951640" y="908720"/>
            <a:ext cx="1905000" cy="5721424"/>
            <a:chOff x="7071320" y="620688"/>
            <a:chExt cx="1905000" cy="572142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B812811-BE3E-49B9-B19E-1BF6C138F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1320" y="620688"/>
              <a:ext cx="1905000" cy="19050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658B25B-01A7-4AEE-A31D-23E81F68F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1320" y="4437112"/>
              <a:ext cx="1905000" cy="1905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9A7A264-705F-46AE-9F29-4E2191A46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1320" y="2532112"/>
              <a:ext cx="1905000" cy="1905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857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08ABBF-2D8A-4C24-90E4-A233AC76D3B5}"/>
              </a:ext>
            </a:extLst>
          </p:cNvPr>
          <p:cNvSpPr txBox="1"/>
          <p:nvPr/>
        </p:nvSpPr>
        <p:spPr>
          <a:xfrm>
            <a:off x="8187897" y="-171400"/>
            <a:ext cx="37802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6000">
                <a:solidFill>
                  <a:srgbClr val="223B74"/>
                </a:solidFill>
                <a:latin typeface="Haettenschweiler" panose="020B0706040902060204" pitchFamily="34" charset="0"/>
                <a:cs typeface="Calibri" panose="020F0502020204030204" pitchFamily="34" charset="0"/>
              </a:rPr>
              <a:t>Engage With Us</a:t>
            </a:r>
            <a:endParaRPr lang="en-GB" sz="6000" dirty="0">
              <a:solidFill>
                <a:srgbClr val="223B74"/>
              </a:solidFill>
              <a:latin typeface="Haettenschweiler" panose="020B070604090206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D2B9CD-0839-4E4A-B02E-DDC73F09345E}"/>
              </a:ext>
            </a:extLst>
          </p:cNvPr>
          <p:cNvSpPr/>
          <p:nvPr/>
        </p:nvSpPr>
        <p:spPr>
          <a:xfrm>
            <a:off x="767408" y="1557367"/>
            <a:ext cx="87194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Become a member</a:t>
            </a:r>
            <a:r>
              <a:rPr lang="en-GB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you probably already are but we don’t know you! So…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 up</a:t>
            </a:r>
            <a:r>
              <a:rPr lang="en-GB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for our </a:t>
            </a:r>
            <a:r>
              <a:rPr lang="en-GB" dirty="0" err="1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eNewsletter</a:t>
            </a:r>
            <a:r>
              <a:rPr lang="en-GB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ukmagsoc.org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us know</a:t>
            </a:r>
            <a:r>
              <a:rPr lang="en-GB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when you leave university, so we can stay in touch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 our seminars</a:t>
            </a:r>
            <a:r>
              <a:rPr lang="en-GB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join your group members who already 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 err="1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MagNews</a:t>
            </a:r>
            <a:r>
              <a:rPr lang="en-GB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provide content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Volunteer</a:t>
            </a:r>
            <a:r>
              <a:rPr lang="en-GB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for the committee, to help run seminars, to speak about your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 to employers</a:t>
            </a:r>
            <a:r>
              <a:rPr lang="en-GB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at seminars, on the committee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 us</a:t>
            </a:r>
            <a:r>
              <a:rPr lang="en-GB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what we could do to help you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1" name="Picture 10" descr="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id="{009069D6-F6B5-447C-8EE2-EFAA88D8F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640" y="908720"/>
            <a:ext cx="1905000" cy="1905000"/>
          </a:xfrm>
          <a:prstGeom prst="rect">
            <a:avLst/>
          </a:prstGeom>
        </p:spPr>
      </p:pic>
      <p:pic>
        <p:nvPicPr>
          <p:cNvPr id="13" name="Picture 12" descr="A picture containing indoor, table&#10;&#10;Description generated with high confidence">
            <a:extLst>
              <a:ext uri="{FF2B5EF4-FFF2-40B4-BE49-F238E27FC236}">
                <a16:creationId xmlns:a16="http://schemas.microsoft.com/office/drawing/2014/main" id="{2CCF0D76-A13F-4DBF-92DB-0EF7AF682B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641" y="2813720"/>
            <a:ext cx="1905000" cy="1905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37E87C7-2A1C-4E91-874F-4E74A9F847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640" y="471872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8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8C8561-597C-4FD9-B2C8-953279DC0D8B}"/>
              </a:ext>
            </a:extLst>
          </p:cNvPr>
          <p:cNvSpPr/>
          <p:nvPr/>
        </p:nvSpPr>
        <p:spPr>
          <a:xfrm>
            <a:off x="767408" y="2060848"/>
            <a:ext cx="88083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w: ukmagsoc</a:t>
            </a:r>
            <a:r>
              <a:rPr lang="en-GB" sz="3200" b="1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.org</a:t>
            </a:r>
          </a:p>
          <a:p>
            <a:r>
              <a:rPr lang="en-GB" sz="3200" b="1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e: enquiries@ukmagsoc.org</a:t>
            </a:r>
          </a:p>
          <a:p>
            <a:r>
              <a:rPr lang="en-GB" sz="3200" b="1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3200" b="1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+44 (0) 787 290 8503</a:t>
            </a:r>
          </a:p>
          <a:p>
            <a:r>
              <a:rPr lang="en-GB" sz="3200" b="1" dirty="0" err="1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</a:t>
            </a:r>
            <a:r>
              <a:rPr lang="en-GB" sz="3200" b="1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3200" b="1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@UKMagSoc</a:t>
            </a:r>
          </a:p>
          <a:p>
            <a:r>
              <a:rPr lang="en-GB" sz="3200" b="1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l: www.linkedin.com/ukmagneticssociety</a:t>
            </a:r>
            <a:endParaRPr lang="en-GB" sz="3200" b="1" dirty="0">
              <a:solidFill>
                <a:srgbClr val="223B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b="1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3200" b="1" dirty="0">
                <a:solidFill>
                  <a:srgbClr val="223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www.Facebook.com/uk-magnetics-society</a:t>
            </a:r>
            <a:endParaRPr lang="en-GB" dirty="0">
              <a:solidFill>
                <a:srgbClr val="223B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08ABBF-2D8A-4C24-90E4-A233AC76D3B5}"/>
              </a:ext>
            </a:extLst>
          </p:cNvPr>
          <p:cNvSpPr txBox="1"/>
          <p:nvPr/>
        </p:nvSpPr>
        <p:spPr>
          <a:xfrm>
            <a:off x="8123778" y="-171400"/>
            <a:ext cx="38443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6000">
                <a:solidFill>
                  <a:srgbClr val="223B74"/>
                </a:solidFill>
                <a:latin typeface="Haettenschweiler" panose="020B0706040902060204" pitchFamily="34" charset="0"/>
                <a:cs typeface="Calibri" panose="020F0502020204030204" pitchFamily="34" charset="0"/>
              </a:rPr>
              <a:t>Keep In Contact</a:t>
            </a:r>
            <a:endParaRPr lang="en-GB" sz="6000" dirty="0">
              <a:solidFill>
                <a:srgbClr val="223B74"/>
              </a:solidFill>
              <a:latin typeface="Haettenschweiler" panose="020B070604090206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5B2860-1535-4F6F-87F8-2E1AA22B2079}"/>
              </a:ext>
            </a:extLst>
          </p:cNvPr>
          <p:cNvGrpSpPr/>
          <p:nvPr/>
        </p:nvGrpSpPr>
        <p:grpSpPr>
          <a:xfrm>
            <a:off x="9951640" y="908720"/>
            <a:ext cx="1905000" cy="5649416"/>
            <a:chOff x="6600056" y="620688"/>
            <a:chExt cx="1905000" cy="564941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118FE1C-C29E-48CF-B001-A617441EB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0056" y="2492896"/>
              <a:ext cx="1905000" cy="19050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45077D3-7EBA-4C61-9819-F14B8FF94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0056" y="4365104"/>
              <a:ext cx="1905000" cy="1905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49B4F27-298A-42EC-BD66-4218DFF9D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0056" y="620688"/>
              <a:ext cx="1905000" cy="1905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439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0E18E4315F384482BAC45A1DD41C91" ma:contentTypeVersion="6" ma:contentTypeDescription="Create a new document." ma:contentTypeScope="" ma:versionID="593891277cdd84bc3525061e59cc6f61">
  <xsd:schema xmlns:xsd="http://www.w3.org/2001/XMLSchema" xmlns:xs="http://www.w3.org/2001/XMLSchema" xmlns:p="http://schemas.microsoft.com/office/2006/metadata/properties" xmlns:ns2="08626472-36da-4a2c-9719-c59a4e768ae0" targetNamespace="http://schemas.microsoft.com/office/2006/metadata/properties" ma:root="true" ma:fieldsID="b7f7cbd6619b2ef420d3ca45b549ee98" ns2:_="">
    <xsd:import namespace="08626472-36da-4a2c-9719-c59a4e768a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26472-36da-4a2c-9719-c59a4e768a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668BF5-A2AB-40E8-BAC0-946901818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26472-36da-4a2c-9719-c59a4e768a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D8029B-DA65-4674-86B4-8EF716C89D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40081B-03D0-4F78-A6C8-E0D7C78185D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412</Words>
  <Application>Microsoft Office PowerPoint</Application>
  <PresentationFormat>Widescreen</PresentationFormat>
  <Paragraphs>81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Haettenschweiler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Alastair Stewart</dc:creator>
  <cp:lastModifiedBy>Alastair Stewart</cp:lastModifiedBy>
  <cp:revision>30</cp:revision>
  <dcterms:created xsi:type="dcterms:W3CDTF">2018-10-09T14:00:58Z</dcterms:created>
  <dcterms:modified xsi:type="dcterms:W3CDTF">2024-03-25T13:48:15Z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0x010100E30E18E4315F384482BAC45A1DD41C91</vt:lpwstr>
  </property>
</Properties>
</file>